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8" r:id="rId2"/>
    <p:sldId id="256" r:id="rId3"/>
    <p:sldId id="258" r:id="rId4"/>
    <p:sldId id="259" r:id="rId5"/>
    <p:sldId id="260" r:id="rId6"/>
    <p:sldId id="262" r:id="rId7"/>
    <p:sldId id="263" r:id="rId8"/>
    <p:sldId id="261" r:id="rId9"/>
    <p:sldId id="267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indows User" initials="WU" lastIdx="0" clrIdx="0">
    <p:extLst>
      <p:ext uri="{19B8F6BF-5375-455C-9EA6-DF929625EA0E}">
        <p15:presenceInfo xmlns:p15="http://schemas.microsoft.com/office/powerpoint/2012/main" userId="55b1e0c70317aa0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814C59-1E3B-4A30-B117-E88E7E734C6C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495F47-8867-413A-809B-4E953EBDB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253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A7610-05D4-4AF0-A2D5-595B5AFD33F0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748AB-01FA-476B-8974-985D64F8D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317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A7610-05D4-4AF0-A2D5-595B5AFD33F0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748AB-01FA-476B-8974-985D64F8D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218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A7610-05D4-4AF0-A2D5-595B5AFD33F0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748AB-01FA-476B-8974-985D64F8D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120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A7610-05D4-4AF0-A2D5-595B5AFD33F0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748AB-01FA-476B-8974-985D64F8D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213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A7610-05D4-4AF0-A2D5-595B5AFD33F0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748AB-01FA-476B-8974-985D64F8D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717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A7610-05D4-4AF0-A2D5-595B5AFD33F0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748AB-01FA-476B-8974-985D64F8D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483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A7610-05D4-4AF0-A2D5-595B5AFD33F0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748AB-01FA-476B-8974-985D64F8D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869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A7610-05D4-4AF0-A2D5-595B5AFD33F0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748AB-01FA-476B-8974-985D64F8D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803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A7610-05D4-4AF0-A2D5-595B5AFD33F0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748AB-01FA-476B-8974-985D64F8D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135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A7610-05D4-4AF0-A2D5-595B5AFD33F0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748AB-01FA-476B-8974-985D64F8D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426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A7610-05D4-4AF0-A2D5-595B5AFD33F0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748AB-01FA-476B-8974-985D64F8D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991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DA7610-05D4-4AF0-A2D5-595B5AFD33F0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8748AB-01FA-476B-8974-985D64F8D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488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11" Type="http://schemas.openxmlformats.org/officeDocument/2006/relationships/image" Target="../media/image2.wmf"/><Relationship Id="rId5" Type="http://schemas.openxmlformats.org/officeDocument/2006/relationships/image" Target="../media/image9.png"/><Relationship Id="rId10" Type="http://schemas.openxmlformats.org/officeDocument/2006/relationships/image" Target="../media/image1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 Box 5"/>
          <p:cNvSpPr txBox="1">
            <a:spLocks noChangeArrowheads="1"/>
          </p:cNvSpPr>
          <p:nvPr/>
        </p:nvSpPr>
        <p:spPr bwMode="auto">
          <a:xfrm>
            <a:off x="1905000" y="1047751"/>
            <a:ext cx="8153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Đố: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Giáo sư toán học nổi tiếng người Việt Nam?</a:t>
            </a:r>
          </a:p>
        </p:txBody>
      </p:sp>
      <p:sp>
        <p:nvSpPr>
          <p:cNvPr id="36" name="Text Box 7"/>
          <p:cNvSpPr txBox="1">
            <a:spLocks noChangeArrowheads="1"/>
          </p:cNvSpPr>
          <p:nvPr/>
        </p:nvSpPr>
        <p:spPr bwMode="auto">
          <a:xfrm>
            <a:off x="1328737" y="1837829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11268" name="Line 17"/>
          <p:cNvSpPr>
            <a:spLocks noChangeShapeType="1"/>
          </p:cNvSpPr>
          <p:nvPr/>
        </p:nvSpPr>
        <p:spPr bwMode="auto">
          <a:xfrm>
            <a:off x="1738313" y="276542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2400"/>
          </a:p>
        </p:txBody>
      </p:sp>
      <p:graphicFrame>
        <p:nvGraphicFramePr>
          <p:cNvPr id="55" name="Group 3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64911029"/>
              </p:ext>
            </p:extLst>
          </p:nvPr>
        </p:nvGraphicFramePr>
        <p:xfrm>
          <a:off x="1821995" y="4752022"/>
          <a:ext cx="8429684" cy="1371600"/>
        </p:xfrm>
        <a:graphic>
          <a:graphicData uri="http://schemas.openxmlformats.org/drawingml/2006/table">
            <a:tbl>
              <a:tblPr/>
              <a:tblGrid>
                <a:gridCol w="10470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45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2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79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18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18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346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346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346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4346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- 100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- 60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- 20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- 10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>
                <a:spLocks noChangeArrowheads="1"/>
              </p:cNvSpPr>
              <p:nvPr/>
            </p:nvSpPr>
            <p:spPr bwMode="auto">
              <a:xfrm>
                <a:off x="1580607" y="1876426"/>
                <a:ext cx="2372268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5.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−4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=</m:t>
                      </m:r>
                    </m:oMath>
                  </m:oMathPara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80607" y="1876426"/>
                <a:ext cx="2372268" cy="4616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Text Box 7"/>
          <p:cNvSpPr txBox="1">
            <a:spLocks noChangeArrowheads="1"/>
          </p:cNvSpPr>
          <p:nvPr/>
        </p:nvSpPr>
        <p:spPr bwMode="auto">
          <a:xfrm>
            <a:off x="1363641" y="2745879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>
                <a:spLocks noChangeArrowheads="1"/>
              </p:cNvSpPr>
              <p:nvPr/>
            </p:nvSpPr>
            <p:spPr bwMode="auto">
              <a:xfrm>
                <a:off x="1580607" y="2782889"/>
                <a:ext cx="2086520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−7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.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−8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=</m:t>
                      </m:r>
                    </m:oMath>
                  </m:oMathPara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80607" y="2782889"/>
                <a:ext cx="2086520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Text Box 7"/>
          <p:cNvSpPr txBox="1">
            <a:spLocks noChangeArrowheads="1"/>
          </p:cNvSpPr>
          <p:nvPr/>
        </p:nvSpPr>
        <p:spPr bwMode="auto">
          <a:xfrm>
            <a:off x="1412421" y="3655835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>
                <a:spLocks noChangeArrowheads="1"/>
              </p:cNvSpPr>
              <p:nvPr/>
            </p:nvSpPr>
            <p:spPr bwMode="auto">
              <a:xfrm>
                <a:off x="1862138" y="3690939"/>
                <a:ext cx="1655308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6.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−10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=</m:t>
                      </m:r>
                    </m:oMath>
                  </m:oMathPara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862138" y="3690939"/>
                <a:ext cx="1655308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Text Box 7"/>
          <p:cNvSpPr txBox="1">
            <a:spLocks noChangeArrowheads="1"/>
          </p:cNvSpPr>
          <p:nvPr/>
        </p:nvSpPr>
        <p:spPr bwMode="auto">
          <a:xfrm>
            <a:off x="4791075" y="1947864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</a:t>
            </a:r>
          </a:p>
        </p:txBody>
      </p:sp>
      <p:sp>
        <p:nvSpPr>
          <p:cNvPr id="62" name="Text Box 7"/>
          <p:cNvSpPr txBox="1">
            <a:spLocks noChangeArrowheads="1"/>
          </p:cNvSpPr>
          <p:nvPr/>
        </p:nvSpPr>
        <p:spPr bwMode="auto">
          <a:xfrm>
            <a:off x="4776788" y="2776539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</a:p>
        </p:txBody>
      </p:sp>
      <p:sp>
        <p:nvSpPr>
          <p:cNvPr id="63" name="Text Box 7"/>
          <p:cNvSpPr txBox="1">
            <a:spLocks noChangeArrowheads="1"/>
          </p:cNvSpPr>
          <p:nvPr/>
        </p:nvSpPr>
        <p:spPr bwMode="auto">
          <a:xfrm>
            <a:off x="4776788" y="3689352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64" name="Text Box 7"/>
          <p:cNvSpPr txBox="1">
            <a:spLocks noChangeArrowheads="1"/>
          </p:cNvSpPr>
          <p:nvPr/>
        </p:nvSpPr>
        <p:spPr bwMode="auto">
          <a:xfrm>
            <a:off x="7810500" y="1997075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sp>
        <p:nvSpPr>
          <p:cNvPr id="67" name="Text Box 7"/>
          <p:cNvSpPr txBox="1">
            <a:spLocks noChangeArrowheads="1"/>
          </p:cNvSpPr>
          <p:nvPr/>
        </p:nvSpPr>
        <p:spPr bwMode="auto">
          <a:xfrm>
            <a:off x="7777164" y="2789511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>
                <a:spLocks noChangeArrowheads="1"/>
              </p:cNvSpPr>
              <p:nvPr/>
            </p:nvSpPr>
            <p:spPr bwMode="auto">
              <a:xfrm>
                <a:off x="5238751" y="1928814"/>
                <a:ext cx="1514473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−5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.2=</m:t>
                      </m:r>
                    </m:oMath>
                  </m:oMathPara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238751" y="1928814"/>
                <a:ext cx="1514473" cy="4616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>
                <a:spLocks noChangeArrowheads="1"/>
              </p:cNvSpPr>
              <p:nvPr/>
            </p:nvSpPr>
            <p:spPr bwMode="auto">
              <a:xfrm>
                <a:off x="5238752" y="2766717"/>
                <a:ext cx="1928812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6.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−15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=</m:t>
                      </m:r>
                    </m:oMath>
                  </m:oMathPara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238752" y="2766717"/>
                <a:ext cx="1928812" cy="4616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>
                <a:spLocks noChangeArrowheads="1"/>
              </p:cNvSpPr>
              <p:nvPr/>
            </p:nvSpPr>
            <p:spPr bwMode="auto">
              <a:xfrm>
                <a:off x="5263516" y="3652839"/>
                <a:ext cx="1904048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−125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.0=</m:t>
                      </m:r>
                    </m:oMath>
                  </m:oMathPara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263516" y="3652839"/>
                <a:ext cx="1904048" cy="46166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" name="TextBox 70"/>
          <p:cNvSpPr txBox="1">
            <a:spLocks noChangeArrowheads="1"/>
          </p:cNvSpPr>
          <p:nvPr/>
        </p:nvSpPr>
        <p:spPr bwMode="auto">
          <a:xfrm>
            <a:off x="3667126" y="1876426"/>
            <a:ext cx="10001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- 20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>
                <a:spLocks noChangeArrowheads="1"/>
              </p:cNvSpPr>
              <p:nvPr/>
            </p:nvSpPr>
            <p:spPr bwMode="auto">
              <a:xfrm>
                <a:off x="8167689" y="1997075"/>
                <a:ext cx="1890711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4.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−25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=</m:t>
                      </m:r>
                    </m:oMath>
                  </m:oMathPara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167689" y="1997075"/>
                <a:ext cx="1890711" cy="46166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3" name="TextBox 72"/>
          <p:cNvSpPr txBox="1">
            <a:spLocks noChangeArrowheads="1"/>
          </p:cNvSpPr>
          <p:nvPr/>
        </p:nvSpPr>
        <p:spPr bwMode="auto">
          <a:xfrm>
            <a:off x="8322947" y="2802457"/>
            <a:ext cx="101767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1.2  =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" name="TextBox 73"/>
          <p:cNvSpPr txBox="1">
            <a:spLocks noChangeArrowheads="1"/>
          </p:cNvSpPr>
          <p:nvPr/>
        </p:nvSpPr>
        <p:spPr bwMode="auto">
          <a:xfrm>
            <a:off x="3667126" y="2771777"/>
            <a:ext cx="7858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56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TextBox 74"/>
          <p:cNvSpPr txBox="1">
            <a:spLocks noChangeArrowheads="1"/>
          </p:cNvSpPr>
          <p:nvPr/>
        </p:nvSpPr>
        <p:spPr bwMode="auto">
          <a:xfrm>
            <a:off x="3609974" y="3689352"/>
            <a:ext cx="10001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- 60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" name="TextBox 75"/>
          <p:cNvSpPr txBox="1">
            <a:spLocks noChangeArrowheads="1"/>
          </p:cNvSpPr>
          <p:nvPr/>
        </p:nvSpPr>
        <p:spPr bwMode="auto">
          <a:xfrm>
            <a:off x="6579396" y="1894107"/>
            <a:ext cx="10001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- 10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" name="TextBox 76"/>
          <p:cNvSpPr txBox="1">
            <a:spLocks noChangeArrowheads="1"/>
          </p:cNvSpPr>
          <p:nvPr/>
        </p:nvSpPr>
        <p:spPr bwMode="auto">
          <a:xfrm>
            <a:off x="6911749" y="2773473"/>
            <a:ext cx="10001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90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8" name="TextBox 77"/>
          <p:cNvSpPr txBox="1">
            <a:spLocks noChangeArrowheads="1"/>
          </p:cNvSpPr>
          <p:nvPr/>
        </p:nvSpPr>
        <p:spPr bwMode="auto">
          <a:xfrm>
            <a:off x="7060067" y="3643474"/>
            <a:ext cx="10001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79" name="TextBox 78"/>
          <p:cNvSpPr txBox="1">
            <a:spLocks noChangeArrowheads="1"/>
          </p:cNvSpPr>
          <p:nvPr/>
        </p:nvSpPr>
        <p:spPr bwMode="auto">
          <a:xfrm>
            <a:off x="9879808" y="1971974"/>
            <a:ext cx="10715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-100</a:t>
            </a:r>
          </a:p>
        </p:txBody>
      </p:sp>
      <p:sp>
        <p:nvSpPr>
          <p:cNvPr id="80" name="TextBox 79"/>
          <p:cNvSpPr txBox="1">
            <a:spLocks noChangeArrowheads="1"/>
          </p:cNvSpPr>
          <p:nvPr/>
        </p:nvSpPr>
        <p:spPr bwMode="auto">
          <a:xfrm>
            <a:off x="9279529" y="2807149"/>
            <a:ext cx="10001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82" name="Rectangle 81"/>
          <p:cNvSpPr/>
          <p:nvPr/>
        </p:nvSpPr>
        <p:spPr>
          <a:xfrm>
            <a:off x="4667251" y="142875"/>
            <a:ext cx="3643313" cy="6429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 b="1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TRÒ CHƠI: “Ô CHỮ”</a:t>
            </a:r>
          </a:p>
          <a:p>
            <a:pPr algn="ctr">
              <a:defRPr/>
            </a:pPr>
            <a:endParaRPr lang="en-US"/>
          </a:p>
        </p:txBody>
      </p:sp>
      <p:sp>
        <p:nvSpPr>
          <p:cNvPr id="83" name="Text Box 7"/>
          <p:cNvSpPr txBox="1">
            <a:spLocks noChangeArrowheads="1"/>
          </p:cNvSpPr>
          <p:nvPr/>
        </p:nvSpPr>
        <p:spPr bwMode="auto">
          <a:xfrm>
            <a:off x="7860845" y="5480685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84" name="Text Box 7"/>
          <p:cNvSpPr txBox="1">
            <a:spLocks noChangeArrowheads="1"/>
          </p:cNvSpPr>
          <p:nvPr/>
        </p:nvSpPr>
        <p:spPr bwMode="auto">
          <a:xfrm>
            <a:off x="7036933" y="5480685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85" name="Text Box 7"/>
          <p:cNvSpPr txBox="1">
            <a:spLocks noChangeArrowheads="1"/>
          </p:cNvSpPr>
          <p:nvPr/>
        </p:nvSpPr>
        <p:spPr bwMode="auto">
          <a:xfrm>
            <a:off x="2107745" y="5480685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sp>
        <p:nvSpPr>
          <p:cNvPr id="86" name="Text Box 7"/>
          <p:cNvSpPr txBox="1">
            <a:spLocks noChangeArrowheads="1"/>
          </p:cNvSpPr>
          <p:nvPr/>
        </p:nvSpPr>
        <p:spPr bwMode="auto">
          <a:xfrm>
            <a:off x="3107870" y="5480685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</a:t>
            </a:r>
          </a:p>
        </p:txBody>
      </p:sp>
      <p:sp>
        <p:nvSpPr>
          <p:cNvPr id="87" name="Text Box 7"/>
          <p:cNvSpPr txBox="1">
            <a:spLocks noChangeArrowheads="1"/>
          </p:cNvSpPr>
          <p:nvPr/>
        </p:nvSpPr>
        <p:spPr bwMode="auto">
          <a:xfrm>
            <a:off x="3822245" y="5480685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</a:p>
        </p:txBody>
      </p:sp>
      <p:sp>
        <p:nvSpPr>
          <p:cNvPr id="88" name="Text Box 7"/>
          <p:cNvSpPr txBox="1">
            <a:spLocks noChangeArrowheads="1"/>
          </p:cNvSpPr>
          <p:nvPr/>
        </p:nvSpPr>
        <p:spPr bwMode="auto">
          <a:xfrm>
            <a:off x="4608058" y="5480685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89" name="Text Box 7"/>
          <p:cNvSpPr txBox="1">
            <a:spLocks noChangeArrowheads="1"/>
          </p:cNvSpPr>
          <p:nvPr/>
        </p:nvSpPr>
        <p:spPr bwMode="auto">
          <a:xfrm>
            <a:off x="5393870" y="5480685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90" name="Text Box 7"/>
          <p:cNvSpPr txBox="1">
            <a:spLocks noChangeArrowheads="1"/>
          </p:cNvSpPr>
          <p:nvPr/>
        </p:nvSpPr>
        <p:spPr bwMode="auto">
          <a:xfrm>
            <a:off x="6179683" y="5480685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</a:p>
        </p:txBody>
      </p:sp>
      <p:sp>
        <p:nvSpPr>
          <p:cNvPr id="91" name="Text Box 7"/>
          <p:cNvSpPr txBox="1">
            <a:spLocks noChangeArrowheads="1"/>
          </p:cNvSpPr>
          <p:nvPr/>
        </p:nvSpPr>
        <p:spPr bwMode="auto">
          <a:xfrm>
            <a:off x="8751433" y="5480685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92" name="Text Box 7"/>
          <p:cNvSpPr txBox="1">
            <a:spLocks noChangeArrowheads="1"/>
          </p:cNvSpPr>
          <p:nvPr/>
        </p:nvSpPr>
        <p:spPr bwMode="auto">
          <a:xfrm>
            <a:off x="9537245" y="5480685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</a:t>
            </a:r>
          </a:p>
        </p:txBody>
      </p:sp>
      <p:sp>
        <p:nvSpPr>
          <p:cNvPr id="93" name="Text Box 7"/>
          <p:cNvSpPr txBox="1">
            <a:spLocks noChangeArrowheads="1"/>
          </p:cNvSpPr>
          <p:nvPr/>
        </p:nvSpPr>
        <p:spPr bwMode="auto">
          <a:xfrm>
            <a:off x="3822245" y="5480685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</a:t>
            </a:r>
          </a:p>
        </p:txBody>
      </p:sp>
      <p:sp>
        <p:nvSpPr>
          <p:cNvPr id="94" name="Text Box 7"/>
          <p:cNvSpPr txBox="1">
            <a:spLocks noChangeArrowheads="1"/>
          </p:cNvSpPr>
          <p:nvPr/>
        </p:nvSpPr>
        <p:spPr bwMode="auto">
          <a:xfrm>
            <a:off x="5393870" y="5480685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Ả</a:t>
            </a:r>
          </a:p>
        </p:txBody>
      </p:sp>
      <p:sp>
        <p:nvSpPr>
          <p:cNvPr id="95" name="Text Box 7"/>
          <p:cNvSpPr txBox="1">
            <a:spLocks noChangeArrowheads="1"/>
          </p:cNvSpPr>
          <p:nvPr/>
        </p:nvSpPr>
        <p:spPr bwMode="auto">
          <a:xfrm>
            <a:off x="8751433" y="5480685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Â</a:t>
            </a:r>
          </a:p>
        </p:txBody>
      </p:sp>
      <p:pic>
        <p:nvPicPr>
          <p:cNvPr id="43" name="Picture 42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2809876" y="71439"/>
            <a:ext cx="1285875" cy="1000125"/>
          </a:xfrm>
          <a:prstGeom prst="rect">
            <a:avLst/>
          </a:prstGeom>
          <a:noFill/>
          <a:ln w="9525">
            <a:solidFill>
              <a:srgbClr val="E46C0A"/>
            </a:solidFill>
            <a:miter lim="800000"/>
            <a:headEnd/>
            <a:tailEnd/>
          </a:ln>
        </p:spPr>
      </p:pic>
      <p:grpSp>
        <p:nvGrpSpPr>
          <p:cNvPr id="2" name="Group 28"/>
          <p:cNvGrpSpPr>
            <a:grpSpLocks/>
          </p:cNvGrpSpPr>
          <p:nvPr/>
        </p:nvGrpSpPr>
        <p:grpSpPr bwMode="auto">
          <a:xfrm>
            <a:off x="8802689" y="14288"/>
            <a:ext cx="1774825" cy="1371600"/>
            <a:chOff x="4450" y="0"/>
            <a:chExt cx="1118" cy="1104"/>
          </a:xfrm>
        </p:grpSpPr>
        <p:pic>
          <p:nvPicPr>
            <p:cNvPr id="11462" name="Picture 29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63" name="AutoShape 30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01s </a:t>
              </a:r>
            </a:p>
          </p:txBody>
        </p:sp>
      </p:grpSp>
      <p:grpSp>
        <p:nvGrpSpPr>
          <p:cNvPr id="3" name="Group 31"/>
          <p:cNvGrpSpPr>
            <a:grpSpLocks/>
          </p:cNvGrpSpPr>
          <p:nvPr/>
        </p:nvGrpSpPr>
        <p:grpSpPr bwMode="auto">
          <a:xfrm>
            <a:off x="8780464" y="14288"/>
            <a:ext cx="1774825" cy="1371600"/>
            <a:chOff x="4450" y="0"/>
            <a:chExt cx="1118" cy="1104"/>
          </a:xfrm>
        </p:grpSpPr>
        <p:pic>
          <p:nvPicPr>
            <p:cNvPr id="11460" name="Picture 32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61" name="AutoShape 33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02s </a:t>
              </a:r>
            </a:p>
          </p:txBody>
        </p:sp>
      </p:grpSp>
      <p:grpSp>
        <p:nvGrpSpPr>
          <p:cNvPr id="4" name="Group 34"/>
          <p:cNvGrpSpPr>
            <a:grpSpLocks/>
          </p:cNvGrpSpPr>
          <p:nvPr/>
        </p:nvGrpSpPr>
        <p:grpSpPr bwMode="auto">
          <a:xfrm>
            <a:off x="8802689" y="14288"/>
            <a:ext cx="1774825" cy="1371600"/>
            <a:chOff x="4450" y="0"/>
            <a:chExt cx="1118" cy="1104"/>
          </a:xfrm>
        </p:grpSpPr>
        <p:pic>
          <p:nvPicPr>
            <p:cNvPr id="11458" name="Picture 35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59" name="AutoShape 36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03s </a:t>
              </a:r>
            </a:p>
          </p:txBody>
        </p:sp>
      </p:grpSp>
      <p:grpSp>
        <p:nvGrpSpPr>
          <p:cNvPr id="5" name="Group 37"/>
          <p:cNvGrpSpPr>
            <a:grpSpLocks/>
          </p:cNvGrpSpPr>
          <p:nvPr/>
        </p:nvGrpSpPr>
        <p:grpSpPr bwMode="auto">
          <a:xfrm>
            <a:off x="8802689" y="14288"/>
            <a:ext cx="1774825" cy="1371600"/>
            <a:chOff x="4450" y="0"/>
            <a:chExt cx="1118" cy="1104"/>
          </a:xfrm>
        </p:grpSpPr>
        <p:pic>
          <p:nvPicPr>
            <p:cNvPr id="11456" name="Picture 38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57" name="AutoShape 39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04s </a:t>
              </a:r>
            </a:p>
          </p:txBody>
        </p:sp>
      </p:grpSp>
      <p:grpSp>
        <p:nvGrpSpPr>
          <p:cNvPr id="6" name="Group 40"/>
          <p:cNvGrpSpPr>
            <a:grpSpLocks/>
          </p:cNvGrpSpPr>
          <p:nvPr/>
        </p:nvGrpSpPr>
        <p:grpSpPr bwMode="auto">
          <a:xfrm>
            <a:off x="8780464" y="14288"/>
            <a:ext cx="1774825" cy="1371600"/>
            <a:chOff x="4450" y="0"/>
            <a:chExt cx="1118" cy="1104"/>
          </a:xfrm>
        </p:grpSpPr>
        <p:pic>
          <p:nvPicPr>
            <p:cNvPr id="11454" name="Picture 41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55" name="AutoShape 42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05s </a:t>
              </a:r>
            </a:p>
          </p:txBody>
        </p:sp>
      </p:grpSp>
      <p:grpSp>
        <p:nvGrpSpPr>
          <p:cNvPr id="7" name="Group 43"/>
          <p:cNvGrpSpPr>
            <a:grpSpLocks/>
          </p:cNvGrpSpPr>
          <p:nvPr/>
        </p:nvGrpSpPr>
        <p:grpSpPr bwMode="auto">
          <a:xfrm>
            <a:off x="8802689" y="14288"/>
            <a:ext cx="1774825" cy="1371600"/>
            <a:chOff x="4450" y="0"/>
            <a:chExt cx="1118" cy="1104"/>
          </a:xfrm>
        </p:grpSpPr>
        <p:pic>
          <p:nvPicPr>
            <p:cNvPr id="11452" name="Picture 44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53" name="AutoShape 45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06s </a:t>
              </a:r>
            </a:p>
          </p:txBody>
        </p:sp>
      </p:grpSp>
      <p:grpSp>
        <p:nvGrpSpPr>
          <p:cNvPr id="8" name="Group 46"/>
          <p:cNvGrpSpPr>
            <a:grpSpLocks/>
          </p:cNvGrpSpPr>
          <p:nvPr/>
        </p:nvGrpSpPr>
        <p:grpSpPr bwMode="auto">
          <a:xfrm>
            <a:off x="8802689" y="14288"/>
            <a:ext cx="1774825" cy="1371600"/>
            <a:chOff x="4450" y="0"/>
            <a:chExt cx="1118" cy="1104"/>
          </a:xfrm>
        </p:grpSpPr>
        <p:pic>
          <p:nvPicPr>
            <p:cNvPr id="11450" name="Picture 47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51" name="AutoShape 48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07s </a:t>
              </a:r>
            </a:p>
          </p:txBody>
        </p:sp>
      </p:grpSp>
      <p:grpSp>
        <p:nvGrpSpPr>
          <p:cNvPr id="9" name="Group 49"/>
          <p:cNvGrpSpPr>
            <a:grpSpLocks/>
          </p:cNvGrpSpPr>
          <p:nvPr/>
        </p:nvGrpSpPr>
        <p:grpSpPr bwMode="auto">
          <a:xfrm>
            <a:off x="8802689" y="14288"/>
            <a:ext cx="1774825" cy="1371600"/>
            <a:chOff x="4450" y="0"/>
            <a:chExt cx="1118" cy="1104"/>
          </a:xfrm>
        </p:grpSpPr>
        <p:pic>
          <p:nvPicPr>
            <p:cNvPr id="11448" name="Picture 50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49" name="AutoShape 51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08s </a:t>
              </a:r>
            </a:p>
          </p:txBody>
        </p:sp>
      </p:grpSp>
      <p:grpSp>
        <p:nvGrpSpPr>
          <p:cNvPr id="10" name="Group 52"/>
          <p:cNvGrpSpPr>
            <a:grpSpLocks/>
          </p:cNvGrpSpPr>
          <p:nvPr/>
        </p:nvGrpSpPr>
        <p:grpSpPr bwMode="auto">
          <a:xfrm>
            <a:off x="8764589" y="1588"/>
            <a:ext cx="1774825" cy="1371600"/>
            <a:chOff x="4450" y="0"/>
            <a:chExt cx="1118" cy="1104"/>
          </a:xfrm>
        </p:grpSpPr>
        <p:pic>
          <p:nvPicPr>
            <p:cNvPr id="11446" name="Picture 53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47" name="AutoShape 54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09s </a:t>
              </a:r>
            </a:p>
          </p:txBody>
        </p:sp>
      </p:grpSp>
      <p:grpSp>
        <p:nvGrpSpPr>
          <p:cNvPr id="11" name="Group 55"/>
          <p:cNvGrpSpPr>
            <a:grpSpLocks/>
          </p:cNvGrpSpPr>
          <p:nvPr/>
        </p:nvGrpSpPr>
        <p:grpSpPr bwMode="auto">
          <a:xfrm>
            <a:off x="8802689" y="14288"/>
            <a:ext cx="1774825" cy="1371600"/>
            <a:chOff x="4450" y="0"/>
            <a:chExt cx="1118" cy="1104"/>
          </a:xfrm>
        </p:grpSpPr>
        <p:pic>
          <p:nvPicPr>
            <p:cNvPr id="11444" name="Picture 56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45" name="AutoShape 57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10s </a:t>
              </a:r>
            </a:p>
          </p:txBody>
        </p:sp>
      </p:grpSp>
      <p:grpSp>
        <p:nvGrpSpPr>
          <p:cNvPr id="12" name="Group 58"/>
          <p:cNvGrpSpPr>
            <a:grpSpLocks/>
          </p:cNvGrpSpPr>
          <p:nvPr/>
        </p:nvGrpSpPr>
        <p:grpSpPr bwMode="auto">
          <a:xfrm>
            <a:off x="8780464" y="14288"/>
            <a:ext cx="1774825" cy="1371600"/>
            <a:chOff x="4450" y="0"/>
            <a:chExt cx="1118" cy="1104"/>
          </a:xfrm>
        </p:grpSpPr>
        <p:pic>
          <p:nvPicPr>
            <p:cNvPr id="11442" name="Picture 59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43" name="AutoShape 60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11s </a:t>
              </a:r>
            </a:p>
          </p:txBody>
        </p:sp>
      </p:grpSp>
      <p:grpSp>
        <p:nvGrpSpPr>
          <p:cNvPr id="13" name="Group 61"/>
          <p:cNvGrpSpPr>
            <a:grpSpLocks/>
          </p:cNvGrpSpPr>
          <p:nvPr/>
        </p:nvGrpSpPr>
        <p:grpSpPr bwMode="auto">
          <a:xfrm>
            <a:off x="8802689" y="14288"/>
            <a:ext cx="1774825" cy="1371600"/>
            <a:chOff x="4450" y="0"/>
            <a:chExt cx="1118" cy="1104"/>
          </a:xfrm>
        </p:grpSpPr>
        <p:pic>
          <p:nvPicPr>
            <p:cNvPr id="11440" name="Picture 62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41" name="AutoShape 63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12s </a:t>
              </a:r>
            </a:p>
          </p:txBody>
        </p:sp>
      </p:grpSp>
      <p:grpSp>
        <p:nvGrpSpPr>
          <p:cNvPr id="14" name="Group 64"/>
          <p:cNvGrpSpPr>
            <a:grpSpLocks/>
          </p:cNvGrpSpPr>
          <p:nvPr/>
        </p:nvGrpSpPr>
        <p:grpSpPr bwMode="auto">
          <a:xfrm>
            <a:off x="8780464" y="14288"/>
            <a:ext cx="1774825" cy="1371600"/>
            <a:chOff x="4450" y="0"/>
            <a:chExt cx="1118" cy="1104"/>
          </a:xfrm>
        </p:grpSpPr>
        <p:pic>
          <p:nvPicPr>
            <p:cNvPr id="11438" name="Picture 65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39" name="AutoShape 66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13s </a:t>
              </a:r>
            </a:p>
          </p:txBody>
        </p:sp>
      </p:grpSp>
      <p:grpSp>
        <p:nvGrpSpPr>
          <p:cNvPr id="15" name="Group 67"/>
          <p:cNvGrpSpPr>
            <a:grpSpLocks/>
          </p:cNvGrpSpPr>
          <p:nvPr/>
        </p:nvGrpSpPr>
        <p:grpSpPr bwMode="auto">
          <a:xfrm>
            <a:off x="8780464" y="14288"/>
            <a:ext cx="1774825" cy="1371600"/>
            <a:chOff x="4450" y="0"/>
            <a:chExt cx="1118" cy="1104"/>
          </a:xfrm>
        </p:grpSpPr>
        <p:pic>
          <p:nvPicPr>
            <p:cNvPr id="11436" name="Picture 68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37" name="AutoShape 69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14s </a:t>
              </a:r>
            </a:p>
          </p:txBody>
        </p:sp>
      </p:grpSp>
      <p:grpSp>
        <p:nvGrpSpPr>
          <p:cNvPr id="16" name="Group 70"/>
          <p:cNvGrpSpPr>
            <a:grpSpLocks/>
          </p:cNvGrpSpPr>
          <p:nvPr/>
        </p:nvGrpSpPr>
        <p:grpSpPr bwMode="auto">
          <a:xfrm>
            <a:off x="8802689" y="14288"/>
            <a:ext cx="1774825" cy="1371600"/>
            <a:chOff x="4450" y="0"/>
            <a:chExt cx="1118" cy="1104"/>
          </a:xfrm>
        </p:grpSpPr>
        <p:pic>
          <p:nvPicPr>
            <p:cNvPr id="11434" name="Picture 71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35" name="AutoShape 72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15s </a:t>
              </a:r>
            </a:p>
          </p:txBody>
        </p:sp>
      </p:grpSp>
      <p:grpSp>
        <p:nvGrpSpPr>
          <p:cNvPr id="17" name="Group 28"/>
          <p:cNvGrpSpPr>
            <a:grpSpLocks/>
          </p:cNvGrpSpPr>
          <p:nvPr/>
        </p:nvGrpSpPr>
        <p:grpSpPr bwMode="auto">
          <a:xfrm>
            <a:off x="8821739" y="0"/>
            <a:ext cx="1774825" cy="1371600"/>
            <a:chOff x="4450" y="0"/>
            <a:chExt cx="1118" cy="1104"/>
          </a:xfrm>
        </p:grpSpPr>
        <p:pic>
          <p:nvPicPr>
            <p:cNvPr id="11432" name="Picture 29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33" name="AutoShape 30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16s </a:t>
              </a:r>
            </a:p>
          </p:txBody>
        </p:sp>
      </p:grpSp>
      <p:grpSp>
        <p:nvGrpSpPr>
          <p:cNvPr id="18" name="Group 31"/>
          <p:cNvGrpSpPr>
            <a:grpSpLocks/>
          </p:cNvGrpSpPr>
          <p:nvPr/>
        </p:nvGrpSpPr>
        <p:grpSpPr bwMode="auto">
          <a:xfrm>
            <a:off x="8810626" y="71438"/>
            <a:ext cx="1774825" cy="1371600"/>
            <a:chOff x="4450" y="0"/>
            <a:chExt cx="1118" cy="1104"/>
          </a:xfrm>
        </p:grpSpPr>
        <p:pic>
          <p:nvPicPr>
            <p:cNvPr id="11430" name="Picture 32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31" name="AutoShape 33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17s </a:t>
              </a:r>
            </a:p>
          </p:txBody>
        </p:sp>
      </p:grpSp>
      <p:grpSp>
        <p:nvGrpSpPr>
          <p:cNvPr id="19" name="Group 34"/>
          <p:cNvGrpSpPr>
            <a:grpSpLocks/>
          </p:cNvGrpSpPr>
          <p:nvPr/>
        </p:nvGrpSpPr>
        <p:grpSpPr bwMode="auto">
          <a:xfrm>
            <a:off x="8810626" y="0"/>
            <a:ext cx="1774825" cy="1371600"/>
            <a:chOff x="4450" y="0"/>
            <a:chExt cx="1118" cy="1104"/>
          </a:xfrm>
        </p:grpSpPr>
        <p:pic>
          <p:nvPicPr>
            <p:cNvPr id="11428" name="Picture 35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29" name="AutoShape 36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18s </a:t>
              </a:r>
            </a:p>
          </p:txBody>
        </p:sp>
      </p:grpSp>
      <p:grpSp>
        <p:nvGrpSpPr>
          <p:cNvPr id="20" name="Group 37"/>
          <p:cNvGrpSpPr>
            <a:grpSpLocks/>
          </p:cNvGrpSpPr>
          <p:nvPr/>
        </p:nvGrpSpPr>
        <p:grpSpPr bwMode="auto">
          <a:xfrm>
            <a:off x="8739189" y="0"/>
            <a:ext cx="1774825" cy="1371600"/>
            <a:chOff x="4450" y="0"/>
            <a:chExt cx="1118" cy="1104"/>
          </a:xfrm>
        </p:grpSpPr>
        <p:pic>
          <p:nvPicPr>
            <p:cNvPr id="11426" name="Picture 38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27" name="AutoShape 39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19s </a:t>
              </a:r>
            </a:p>
          </p:txBody>
        </p:sp>
      </p:grpSp>
      <p:grpSp>
        <p:nvGrpSpPr>
          <p:cNvPr id="21" name="Group 40"/>
          <p:cNvGrpSpPr>
            <a:grpSpLocks/>
          </p:cNvGrpSpPr>
          <p:nvPr/>
        </p:nvGrpSpPr>
        <p:grpSpPr bwMode="auto">
          <a:xfrm>
            <a:off x="8739189" y="0"/>
            <a:ext cx="1774825" cy="1371600"/>
            <a:chOff x="4450" y="0"/>
            <a:chExt cx="1118" cy="1104"/>
          </a:xfrm>
        </p:grpSpPr>
        <p:pic>
          <p:nvPicPr>
            <p:cNvPr id="11424" name="Picture 41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25" name="AutoShape 42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20s </a:t>
              </a:r>
            </a:p>
          </p:txBody>
        </p:sp>
      </p:grpSp>
      <p:grpSp>
        <p:nvGrpSpPr>
          <p:cNvPr id="22" name="Group 43"/>
          <p:cNvGrpSpPr>
            <a:grpSpLocks/>
          </p:cNvGrpSpPr>
          <p:nvPr/>
        </p:nvGrpSpPr>
        <p:grpSpPr bwMode="auto">
          <a:xfrm>
            <a:off x="8739189" y="71438"/>
            <a:ext cx="1774825" cy="1371600"/>
            <a:chOff x="4450" y="0"/>
            <a:chExt cx="1118" cy="1104"/>
          </a:xfrm>
        </p:grpSpPr>
        <p:pic>
          <p:nvPicPr>
            <p:cNvPr id="11422" name="Picture 44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23" name="AutoShape 45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21s </a:t>
              </a:r>
            </a:p>
          </p:txBody>
        </p:sp>
      </p:grpSp>
      <p:grpSp>
        <p:nvGrpSpPr>
          <p:cNvPr id="23" name="Group 46"/>
          <p:cNvGrpSpPr>
            <a:grpSpLocks/>
          </p:cNvGrpSpPr>
          <p:nvPr/>
        </p:nvGrpSpPr>
        <p:grpSpPr bwMode="auto">
          <a:xfrm>
            <a:off x="8739189" y="0"/>
            <a:ext cx="1774825" cy="1371600"/>
            <a:chOff x="4450" y="0"/>
            <a:chExt cx="1118" cy="1104"/>
          </a:xfrm>
        </p:grpSpPr>
        <p:pic>
          <p:nvPicPr>
            <p:cNvPr id="11420" name="Picture 47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21" name="AutoShape 48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22s </a:t>
              </a:r>
            </a:p>
          </p:txBody>
        </p:sp>
      </p:grpSp>
      <p:grpSp>
        <p:nvGrpSpPr>
          <p:cNvPr id="24" name="Group 49"/>
          <p:cNvGrpSpPr>
            <a:grpSpLocks/>
          </p:cNvGrpSpPr>
          <p:nvPr/>
        </p:nvGrpSpPr>
        <p:grpSpPr bwMode="auto">
          <a:xfrm>
            <a:off x="8810626" y="0"/>
            <a:ext cx="1774825" cy="1371600"/>
            <a:chOff x="4450" y="0"/>
            <a:chExt cx="1118" cy="1104"/>
          </a:xfrm>
        </p:grpSpPr>
        <p:pic>
          <p:nvPicPr>
            <p:cNvPr id="11418" name="Picture 50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19" name="AutoShape 51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23s </a:t>
              </a:r>
            </a:p>
          </p:txBody>
        </p:sp>
      </p:grpSp>
      <p:grpSp>
        <p:nvGrpSpPr>
          <p:cNvPr id="25" name="Group 52"/>
          <p:cNvGrpSpPr>
            <a:grpSpLocks/>
          </p:cNvGrpSpPr>
          <p:nvPr/>
        </p:nvGrpSpPr>
        <p:grpSpPr bwMode="auto">
          <a:xfrm>
            <a:off x="8739189" y="0"/>
            <a:ext cx="1774825" cy="1371600"/>
            <a:chOff x="4450" y="0"/>
            <a:chExt cx="1118" cy="1104"/>
          </a:xfrm>
        </p:grpSpPr>
        <p:pic>
          <p:nvPicPr>
            <p:cNvPr id="11416" name="Picture 53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17" name="AutoShape 54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24s </a:t>
              </a:r>
            </a:p>
          </p:txBody>
        </p:sp>
      </p:grpSp>
      <p:grpSp>
        <p:nvGrpSpPr>
          <p:cNvPr id="26" name="Group 55"/>
          <p:cNvGrpSpPr>
            <a:grpSpLocks/>
          </p:cNvGrpSpPr>
          <p:nvPr/>
        </p:nvGrpSpPr>
        <p:grpSpPr bwMode="auto">
          <a:xfrm>
            <a:off x="8739189" y="0"/>
            <a:ext cx="1774825" cy="1371600"/>
            <a:chOff x="4450" y="0"/>
            <a:chExt cx="1118" cy="1104"/>
          </a:xfrm>
        </p:grpSpPr>
        <p:pic>
          <p:nvPicPr>
            <p:cNvPr id="11414" name="Picture 56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15" name="AutoShape 57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25s </a:t>
              </a:r>
            </a:p>
          </p:txBody>
        </p:sp>
      </p:grpSp>
      <p:grpSp>
        <p:nvGrpSpPr>
          <p:cNvPr id="27" name="Group 58"/>
          <p:cNvGrpSpPr>
            <a:grpSpLocks/>
          </p:cNvGrpSpPr>
          <p:nvPr/>
        </p:nvGrpSpPr>
        <p:grpSpPr bwMode="auto">
          <a:xfrm>
            <a:off x="8810626" y="0"/>
            <a:ext cx="1774825" cy="1371600"/>
            <a:chOff x="4450" y="0"/>
            <a:chExt cx="1118" cy="1104"/>
          </a:xfrm>
        </p:grpSpPr>
        <p:pic>
          <p:nvPicPr>
            <p:cNvPr id="11412" name="Picture 59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13" name="AutoShape 60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26s </a:t>
              </a:r>
            </a:p>
          </p:txBody>
        </p:sp>
      </p:grpSp>
      <p:grpSp>
        <p:nvGrpSpPr>
          <p:cNvPr id="28" name="Group 61"/>
          <p:cNvGrpSpPr>
            <a:grpSpLocks/>
          </p:cNvGrpSpPr>
          <p:nvPr/>
        </p:nvGrpSpPr>
        <p:grpSpPr bwMode="auto">
          <a:xfrm>
            <a:off x="8739189" y="71438"/>
            <a:ext cx="1774825" cy="1371600"/>
            <a:chOff x="4450" y="0"/>
            <a:chExt cx="1118" cy="1104"/>
          </a:xfrm>
        </p:grpSpPr>
        <p:pic>
          <p:nvPicPr>
            <p:cNvPr id="11410" name="Picture 62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11" name="AutoShape 63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27s </a:t>
              </a:r>
            </a:p>
          </p:txBody>
        </p:sp>
      </p:grpSp>
      <p:grpSp>
        <p:nvGrpSpPr>
          <p:cNvPr id="29" name="Group 64"/>
          <p:cNvGrpSpPr>
            <a:grpSpLocks/>
          </p:cNvGrpSpPr>
          <p:nvPr/>
        </p:nvGrpSpPr>
        <p:grpSpPr bwMode="auto">
          <a:xfrm>
            <a:off x="8739189" y="0"/>
            <a:ext cx="1774825" cy="1371600"/>
            <a:chOff x="4450" y="0"/>
            <a:chExt cx="1118" cy="1104"/>
          </a:xfrm>
        </p:grpSpPr>
        <p:pic>
          <p:nvPicPr>
            <p:cNvPr id="11408" name="Picture 65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09" name="AutoShape 66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28s </a:t>
              </a:r>
            </a:p>
          </p:txBody>
        </p:sp>
      </p:grpSp>
      <p:grpSp>
        <p:nvGrpSpPr>
          <p:cNvPr id="30" name="Group 67"/>
          <p:cNvGrpSpPr>
            <a:grpSpLocks/>
          </p:cNvGrpSpPr>
          <p:nvPr/>
        </p:nvGrpSpPr>
        <p:grpSpPr bwMode="auto">
          <a:xfrm>
            <a:off x="8739189" y="0"/>
            <a:ext cx="1774825" cy="1371600"/>
            <a:chOff x="4450" y="0"/>
            <a:chExt cx="1118" cy="1104"/>
          </a:xfrm>
        </p:grpSpPr>
        <p:pic>
          <p:nvPicPr>
            <p:cNvPr id="11406" name="Picture 68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07" name="AutoShape 69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29s </a:t>
              </a:r>
            </a:p>
          </p:txBody>
        </p:sp>
      </p:grpSp>
      <p:grpSp>
        <p:nvGrpSpPr>
          <p:cNvPr id="31" name="Group 70"/>
          <p:cNvGrpSpPr>
            <a:grpSpLocks/>
          </p:cNvGrpSpPr>
          <p:nvPr/>
        </p:nvGrpSpPr>
        <p:grpSpPr bwMode="auto">
          <a:xfrm>
            <a:off x="8739189" y="0"/>
            <a:ext cx="1774825" cy="1371600"/>
            <a:chOff x="3685" y="1840"/>
            <a:chExt cx="1118" cy="1104"/>
          </a:xfrm>
        </p:grpSpPr>
        <p:pic>
          <p:nvPicPr>
            <p:cNvPr id="11404" name="Picture 71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3685" y="184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05" name="AutoShape 72"/>
            <p:cNvSpPr>
              <a:spLocks noChangeArrowheads="1"/>
            </p:cNvSpPr>
            <p:nvPr/>
          </p:nvSpPr>
          <p:spPr bwMode="auto">
            <a:xfrm>
              <a:off x="3820" y="1898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30s </a:t>
              </a:r>
            </a:p>
          </p:txBody>
        </p:sp>
      </p:grpSp>
      <p:grpSp>
        <p:nvGrpSpPr>
          <p:cNvPr id="32" name="Group 28"/>
          <p:cNvGrpSpPr>
            <a:grpSpLocks/>
          </p:cNvGrpSpPr>
          <p:nvPr/>
        </p:nvGrpSpPr>
        <p:grpSpPr bwMode="auto">
          <a:xfrm>
            <a:off x="8739189" y="57150"/>
            <a:ext cx="1774825" cy="1371600"/>
            <a:chOff x="4450" y="0"/>
            <a:chExt cx="1118" cy="1104"/>
          </a:xfrm>
        </p:grpSpPr>
        <p:pic>
          <p:nvPicPr>
            <p:cNvPr id="11402" name="Picture 29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03" name="AutoShape 30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31s </a:t>
              </a:r>
            </a:p>
          </p:txBody>
        </p:sp>
      </p:grpSp>
      <p:grpSp>
        <p:nvGrpSpPr>
          <p:cNvPr id="33" name="Group 31"/>
          <p:cNvGrpSpPr>
            <a:grpSpLocks/>
          </p:cNvGrpSpPr>
          <p:nvPr/>
        </p:nvGrpSpPr>
        <p:grpSpPr bwMode="auto">
          <a:xfrm>
            <a:off x="8747126" y="42863"/>
            <a:ext cx="1774825" cy="1371600"/>
            <a:chOff x="4450" y="0"/>
            <a:chExt cx="1118" cy="1104"/>
          </a:xfrm>
        </p:grpSpPr>
        <p:pic>
          <p:nvPicPr>
            <p:cNvPr id="11400" name="Picture 32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01" name="AutoShape 33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32s </a:t>
              </a:r>
            </a:p>
          </p:txBody>
        </p:sp>
      </p:grpSp>
      <p:grpSp>
        <p:nvGrpSpPr>
          <p:cNvPr id="35" name="Group 34"/>
          <p:cNvGrpSpPr>
            <a:grpSpLocks/>
          </p:cNvGrpSpPr>
          <p:nvPr/>
        </p:nvGrpSpPr>
        <p:grpSpPr bwMode="auto">
          <a:xfrm>
            <a:off x="8747126" y="42863"/>
            <a:ext cx="1774825" cy="1371600"/>
            <a:chOff x="4450" y="0"/>
            <a:chExt cx="1118" cy="1104"/>
          </a:xfrm>
        </p:grpSpPr>
        <p:pic>
          <p:nvPicPr>
            <p:cNvPr id="11398" name="Picture 35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399" name="AutoShape 36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33s </a:t>
              </a:r>
            </a:p>
          </p:txBody>
        </p:sp>
      </p:grpSp>
      <p:grpSp>
        <p:nvGrpSpPr>
          <p:cNvPr id="37" name="Group 37"/>
          <p:cNvGrpSpPr>
            <a:grpSpLocks/>
          </p:cNvGrpSpPr>
          <p:nvPr/>
        </p:nvGrpSpPr>
        <p:grpSpPr bwMode="auto">
          <a:xfrm>
            <a:off x="8758239" y="42863"/>
            <a:ext cx="1774825" cy="1371600"/>
            <a:chOff x="4450" y="0"/>
            <a:chExt cx="1118" cy="1104"/>
          </a:xfrm>
        </p:grpSpPr>
        <p:pic>
          <p:nvPicPr>
            <p:cNvPr id="11396" name="Picture 38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397" name="AutoShape 39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34s </a:t>
              </a:r>
            </a:p>
          </p:txBody>
        </p:sp>
      </p:grpSp>
      <p:grpSp>
        <p:nvGrpSpPr>
          <p:cNvPr id="38" name="Group 40"/>
          <p:cNvGrpSpPr>
            <a:grpSpLocks/>
          </p:cNvGrpSpPr>
          <p:nvPr/>
        </p:nvGrpSpPr>
        <p:grpSpPr bwMode="auto">
          <a:xfrm>
            <a:off x="8747126" y="42863"/>
            <a:ext cx="1774825" cy="1371600"/>
            <a:chOff x="4450" y="0"/>
            <a:chExt cx="1118" cy="1104"/>
          </a:xfrm>
        </p:grpSpPr>
        <p:pic>
          <p:nvPicPr>
            <p:cNvPr id="11394" name="Picture 41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395" name="AutoShape 42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35s </a:t>
              </a:r>
            </a:p>
          </p:txBody>
        </p:sp>
      </p:grpSp>
      <p:grpSp>
        <p:nvGrpSpPr>
          <p:cNvPr id="39" name="Group 43"/>
          <p:cNvGrpSpPr>
            <a:grpSpLocks/>
          </p:cNvGrpSpPr>
          <p:nvPr/>
        </p:nvGrpSpPr>
        <p:grpSpPr bwMode="auto">
          <a:xfrm>
            <a:off x="8747126" y="42863"/>
            <a:ext cx="1774825" cy="1371600"/>
            <a:chOff x="4450" y="0"/>
            <a:chExt cx="1118" cy="1104"/>
          </a:xfrm>
        </p:grpSpPr>
        <p:pic>
          <p:nvPicPr>
            <p:cNvPr id="11392" name="Picture 44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393" name="AutoShape 45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36s </a:t>
              </a:r>
            </a:p>
          </p:txBody>
        </p:sp>
      </p:grpSp>
      <p:grpSp>
        <p:nvGrpSpPr>
          <p:cNvPr id="40" name="Group 46"/>
          <p:cNvGrpSpPr>
            <a:grpSpLocks/>
          </p:cNvGrpSpPr>
          <p:nvPr/>
        </p:nvGrpSpPr>
        <p:grpSpPr bwMode="auto">
          <a:xfrm>
            <a:off x="8747126" y="42863"/>
            <a:ext cx="1774825" cy="1371600"/>
            <a:chOff x="4450" y="0"/>
            <a:chExt cx="1118" cy="1104"/>
          </a:xfrm>
        </p:grpSpPr>
        <p:pic>
          <p:nvPicPr>
            <p:cNvPr id="11390" name="Picture 47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391" name="AutoShape 48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37s </a:t>
              </a:r>
            </a:p>
          </p:txBody>
        </p:sp>
      </p:grpSp>
      <p:grpSp>
        <p:nvGrpSpPr>
          <p:cNvPr id="41" name="Group 49"/>
          <p:cNvGrpSpPr>
            <a:grpSpLocks/>
          </p:cNvGrpSpPr>
          <p:nvPr/>
        </p:nvGrpSpPr>
        <p:grpSpPr bwMode="auto">
          <a:xfrm>
            <a:off x="8747126" y="42863"/>
            <a:ext cx="1774825" cy="1371600"/>
            <a:chOff x="4450" y="0"/>
            <a:chExt cx="1118" cy="1104"/>
          </a:xfrm>
        </p:grpSpPr>
        <p:pic>
          <p:nvPicPr>
            <p:cNvPr id="11388" name="Picture 50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389" name="AutoShape 51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38s </a:t>
              </a:r>
            </a:p>
          </p:txBody>
        </p:sp>
      </p:grpSp>
      <p:grpSp>
        <p:nvGrpSpPr>
          <p:cNvPr id="42" name="Group 52"/>
          <p:cNvGrpSpPr>
            <a:grpSpLocks/>
          </p:cNvGrpSpPr>
          <p:nvPr/>
        </p:nvGrpSpPr>
        <p:grpSpPr bwMode="auto">
          <a:xfrm>
            <a:off x="8747126" y="42863"/>
            <a:ext cx="1774825" cy="1371600"/>
            <a:chOff x="4450" y="0"/>
            <a:chExt cx="1118" cy="1104"/>
          </a:xfrm>
        </p:grpSpPr>
        <p:pic>
          <p:nvPicPr>
            <p:cNvPr id="11386" name="Picture 53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387" name="AutoShape 54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39s </a:t>
              </a:r>
            </a:p>
          </p:txBody>
        </p:sp>
      </p:grpSp>
      <p:grpSp>
        <p:nvGrpSpPr>
          <p:cNvPr id="44" name="Group 55"/>
          <p:cNvGrpSpPr>
            <a:grpSpLocks/>
          </p:cNvGrpSpPr>
          <p:nvPr/>
        </p:nvGrpSpPr>
        <p:grpSpPr bwMode="auto">
          <a:xfrm>
            <a:off x="8747126" y="42863"/>
            <a:ext cx="1774825" cy="1371600"/>
            <a:chOff x="4450" y="0"/>
            <a:chExt cx="1118" cy="1104"/>
          </a:xfrm>
        </p:grpSpPr>
        <p:pic>
          <p:nvPicPr>
            <p:cNvPr id="11384" name="Picture 56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385" name="AutoShape 57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40s </a:t>
              </a:r>
            </a:p>
          </p:txBody>
        </p:sp>
      </p:grpSp>
      <p:sp>
        <p:nvSpPr>
          <p:cNvPr id="202" name="7-Point Star 201"/>
          <p:cNvSpPr/>
          <p:nvPr/>
        </p:nvSpPr>
        <p:spPr>
          <a:xfrm>
            <a:off x="8667750" y="-214313"/>
            <a:ext cx="2000250" cy="1643063"/>
          </a:xfrm>
          <a:prstGeom prst="star7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BẮT ĐẦU</a:t>
            </a:r>
          </a:p>
        </p:txBody>
      </p:sp>
    </p:spTree>
    <p:extLst>
      <p:ext uri="{BB962C8B-B14F-4D97-AF65-F5344CB8AC3E}">
        <p14:creationId xmlns:p14="http://schemas.microsoft.com/office/powerpoint/2010/main" val="208138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8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1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4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0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3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8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500"/>
                            </p:stCondLst>
                            <p:childTnLst>
                              <p:par>
                                <p:cTn id="8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2500"/>
                            </p:stCondLst>
                            <p:childTnLst>
                              <p:par>
                                <p:cTn id="9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3500"/>
                            </p:stCondLst>
                            <p:childTnLst>
                              <p:par>
                                <p:cTn id="9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4500"/>
                            </p:stCondLst>
                            <p:childTnLst>
                              <p:par>
                                <p:cTn id="9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500"/>
                            </p:stCondLst>
                            <p:childTnLst>
                              <p:par>
                                <p:cTn id="99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6500"/>
                            </p:stCondLst>
                            <p:childTnLst>
                              <p:par>
                                <p:cTn id="10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7500"/>
                            </p:stCondLst>
                            <p:childTnLst>
                              <p:par>
                                <p:cTn id="10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8500"/>
                            </p:stCondLst>
                            <p:childTnLst>
                              <p:par>
                                <p:cTn id="10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9500"/>
                            </p:stCondLst>
                            <p:childTnLst>
                              <p:par>
                                <p:cTn id="11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0500"/>
                            </p:stCondLst>
                            <p:childTnLst>
                              <p:par>
                                <p:cTn id="11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1500"/>
                            </p:stCondLst>
                            <p:childTnLst>
                              <p:par>
                                <p:cTn id="11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2500"/>
                            </p:stCondLst>
                            <p:childTnLst>
                              <p:par>
                                <p:cTn id="12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13500"/>
                            </p:stCondLst>
                            <p:childTnLst>
                              <p:par>
                                <p:cTn id="12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14500"/>
                            </p:stCondLst>
                            <p:childTnLst>
                              <p:par>
                                <p:cTn id="12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5500"/>
                            </p:stCondLst>
                            <p:childTnLst>
                              <p:par>
                                <p:cTn id="129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16500"/>
                            </p:stCondLst>
                            <p:childTnLst>
                              <p:par>
                                <p:cTn id="13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17500"/>
                            </p:stCondLst>
                            <p:childTnLst>
                              <p:par>
                                <p:cTn id="13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18500"/>
                            </p:stCondLst>
                            <p:childTnLst>
                              <p:par>
                                <p:cTn id="13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19500"/>
                            </p:stCondLst>
                            <p:childTnLst>
                              <p:par>
                                <p:cTn id="14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20500"/>
                            </p:stCondLst>
                            <p:childTnLst>
                              <p:par>
                                <p:cTn id="14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21500"/>
                            </p:stCondLst>
                            <p:childTnLst>
                              <p:par>
                                <p:cTn id="14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22500"/>
                            </p:stCondLst>
                            <p:childTnLst>
                              <p:par>
                                <p:cTn id="15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23500"/>
                            </p:stCondLst>
                            <p:childTnLst>
                              <p:par>
                                <p:cTn id="15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24500"/>
                            </p:stCondLst>
                            <p:childTnLst>
                              <p:par>
                                <p:cTn id="15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25500"/>
                            </p:stCondLst>
                            <p:childTnLst>
                              <p:par>
                                <p:cTn id="159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26500"/>
                            </p:stCondLst>
                            <p:childTnLst>
                              <p:par>
                                <p:cTn id="16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27500"/>
                            </p:stCondLst>
                            <p:childTnLst>
                              <p:par>
                                <p:cTn id="16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28500"/>
                            </p:stCondLst>
                            <p:childTnLst>
                              <p:par>
                                <p:cTn id="16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29500"/>
                            </p:stCondLst>
                            <p:childTnLst>
                              <p:par>
                                <p:cTn id="17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30500"/>
                            </p:stCondLst>
                            <p:childTnLst>
                              <p:par>
                                <p:cTn id="17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31500"/>
                            </p:stCondLst>
                            <p:childTnLst>
                              <p:par>
                                <p:cTn id="17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32500"/>
                            </p:stCondLst>
                            <p:childTnLst>
                              <p:par>
                                <p:cTn id="18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33500"/>
                            </p:stCondLst>
                            <p:childTnLst>
                              <p:par>
                                <p:cTn id="18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34500"/>
                            </p:stCondLst>
                            <p:childTnLst>
                              <p:par>
                                <p:cTn id="18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35500"/>
                            </p:stCondLst>
                            <p:childTnLst>
                              <p:par>
                                <p:cTn id="189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36500"/>
                            </p:stCondLst>
                            <p:childTnLst>
                              <p:par>
                                <p:cTn id="19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37500"/>
                            </p:stCondLst>
                            <p:childTnLst>
                              <p:par>
                                <p:cTn id="19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>
                            <p:stCondLst>
                              <p:cond delay="38500"/>
                            </p:stCondLst>
                            <p:childTnLst>
                              <p:par>
                                <p:cTn id="19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9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1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0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2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2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4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4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5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6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6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7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8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1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3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>
                      <p:stCondLst>
                        <p:cond delay="indefinite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>
                      <p:stCondLst>
                        <p:cond delay="indefinite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3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4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5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6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8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0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" fill="hold">
                      <p:stCondLst>
                        <p:cond delay="indefinite"/>
                      </p:stCondLst>
                      <p:childTnLst>
                        <p:par>
                          <p:cTn id="282" fill="hold">
                            <p:stCondLst>
                              <p:cond delay="0"/>
                            </p:stCondLst>
                            <p:childTnLst>
                              <p:par>
                                <p:cTn id="28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6" fill="hold">
                      <p:stCondLst>
                        <p:cond delay="indefinite"/>
                      </p:stCondLst>
                      <p:childTnLst>
                        <p:par>
                          <p:cTn id="287" fill="hold">
                            <p:stCondLst>
                              <p:cond delay="0"/>
                            </p:stCondLst>
                            <p:childTnLst>
                              <p:par>
                                <p:cTn id="28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0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1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2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3" fill="hold">
                      <p:stCondLst>
                        <p:cond delay="indefinite"/>
                      </p:stCondLst>
                      <p:childTnLst>
                        <p:par>
                          <p:cTn id="294" fill="hold">
                            <p:stCondLst>
                              <p:cond delay="0"/>
                            </p:stCondLst>
                            <p:childTnLst>
                              <p:par>
                                <p:cTn id="29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8" fill="hold">
                      <p:stCondLst>
                        <p:cond delay="indefinite"/>
                      </p:stCondLst>
                      <p:childTnLst>
                        <p:par>
                          <p:cTn id="299" fill="hold">
                            <p:stCondLst>
                              <p:cond delay="0"/>
                            </p:stCondLst>
                            <p:childTnLst>
                              <p:par>
                                <p:cTn id="30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2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3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4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5" fill="hold">
                      <p:stCondLst>
                        <p:cond delay="indefinite"/>
                      </p:stCondLst>
                      <p:childTnLst>
                        <p:par>
                          <p:cTn id="306" fill="hold">
                            <p:stCondLst>
                              <p:cond delay="0"/>
                            </p:stCondLst>
                            <p:childTnLst>
                              <p:par>
                                <p:cTn id="3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82" grpId="0" animBg="1"/>
      <p:bldP spid="83" grpId="0"/>
      <p:bldP spid="84" grpId="0"/>
      <p:bldP spid="85" grpId="0"/>
      <p:bldP spid="86" grpId="0"/>
      <p:bldP spid="87" grpId="0"/>
      <p:bldP spid="88" grpId="0"/>
      <p:bldP spid="89" grpId="0"/>
      <p:bldP spid="90" grpId="0"/>
      <p:bldP spid="91" grpId="0"/>
      <p:bldP spid="92" grpId="0"/>
      <p:bldP spid="93" grpId="0"/>
      <p:bldP spid="94" grpId="0"/>
      <p:bldP spid="95" grpId="0"/>
      <p:bldP spid="202" grpId="0" animBg="1"/>
      <p:bldP spid="202" grpId="1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45429" y="1031966"/>
            <a:ext cx="39580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TẬP VỀ NHÀ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89166" y="2024743"/>
            <a:ext cx="95750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Ôn lại 2 quy tắc nhân số nguyên; các tính chất của phép nhân số nguyên.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Làm tất cả bài tập trong sgk và sbt của bài “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Phép nhân số nguyên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942501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6170" y="1096236"/>
            <a:ext cx="10232571" cy="4050530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Tiết 38</a:t>
            </a:r>
            <a:b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PHÉP NHÂN HAI SỐ NGUYÊN</a:t>
            </a:r>
            <a:b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Tiết </a:t>
            </a: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2)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718196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27909" y="444137"/>
            <a:ext cx="8961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Tính chất của phép nhân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227909" y="905802"/>
                <a:ext cx="10045337" cy="16879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Thực hiện các phép tính sau và rút ra nhận xét về kết quả: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−25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.4</m:t>
                    </m:r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và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4.(−25)</m:t>
                    </m:r>
                  </m:oMath>
                </a14:m>
                <a:endPara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−15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.(−6)</m:t>
                    </m:r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và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−6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.(−15)</m:t>
                    </m:r>
                  </m:oMath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7909" y="905802"/>
                <a:ext cx="10045337" cy="1687963"/>
              </a:xfrm>
              <a:prstGeom prst="rect">
                <a:avLst/>
              </a:prstGeom>
              <a:blipFill>
                <a:blip r:embed="rId3"/>
                <a:stretch>
                  <a:fillRect l="-910" b="-79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5538653" y="2648888"/>
            <a:ext cx="7968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227909" y="3165676"/>
                <a:ext cx="4245429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−25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.4=−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25.4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=−100</m:t>
                    </m:r>
                  </m:oMath>
                </a14:m>
                <a:endPara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4.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−25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=−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4.25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=−100</m:t>
                      </m:r>
                    </m:oMath>
                  </m:oMathPara>
                </a14:m>
                <a:endParaRPr lang="en-US" sz="24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7909" y="3165676"/>
                <a:ext cx="4245429" cy="1200329"/>
              </a:xfrm>
              <a:prstGeom prst="rect">
                <a:avLst/>
              </a:prstGeom>
              <a:blipFill>
                <a:blip r:embed="rId4"/>
                <a:stretch>
                  <a:fillRect l="-21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1227910" y="4366005"/>
            <a:ext cx="42454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Kết quả của hai phép tính trên bằng nhau, 2 phép tính trên đã đổi chỗ các thừa số cho nhau.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335486" y="3169633"/>
                <a:ext cx="4741817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−15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−6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=15.6=90</m:t>
                    </m:r>
                  </m:oMath>
                </a14:m>
                <a:endParaRPr lang="en-US" sz="24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−6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.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−15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=6.15=90</m:t>
                      </m:r>
                    </m:oMath>
                  </m:oMathPara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5486" y="3169633"/>
                <a:ext cx="4741817" cy="1200329"/>
              </a:xfrm>
              <a:prstGeom prst="rect">
                <a:avLst/>
              </a:prstGeom>
              <a:blipFill>
                <a:blip r:embed="rId5"/>
                <a:stretch>
                  <a:fillRect l="-19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6335486" y="4366005"/>
            <a:ext cx="44805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Kết quả của hai phép tính trên bằng nhau, 2 phép tính trên đã đổi chỗ các thừa số cho nhau.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ounded Rectangle 10"/>
              <p:cNvSpPr/>
              <p:nvPr/>
            </p:nvSpPr>
            <p:spPr>
              <a:xfrm>
                <a:off x="1227909" y="5695406"/>
                <a:ext cx="9444445" cy="888274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Phép nhân các số nguyên có tính chất </a:t>
                </a:r>
                <a:r>
                  <a:rPr lang="en-US" sz="2400" i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giao hoán</a:t>
                </a:r>
                <a:r>
                  <a:rPr lang="en-US" sz="24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algn="ctr">
                  <a:spcBef>
                    <a:spcPts val="600"/>
                  </a:spcBef>
                </a:pPr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en-US" sz="24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ới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∈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ℤ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: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</m:oMath>
                </a14:m>
                <a:endParaRPr lang="en-US" sz="24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Rounded 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7909" y="5695406"/>
                <a:ext cx="9444445" cy="888274"/>
              </a:xfrm>
              <a:prstGeom prst="roundRect">
                <a:avLst/>
              </a:prstGeom>
              <a:blipFill>
                <a:blip r:embed="rId6"/>
                <a:stretch>
                  <a:fillRect t="-5405" b="-155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79427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8" grpId="0"/>
      <p:bldP spid="9" grpId="0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227909" y="444137"/>
            <a:ext cx="8961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Tính chất của phép nhân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227909" y="1071154"/>
                <a:ext cx="6400800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Thực hiện các phép tính sau và nhận xét kết quả: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−2.(3.4)</m:t>
                    </m:r>
                  </m:oMath>
                </a14:m>
                <a:endPara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b)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−2</m:t>
                            </m:r>
                          </m:e>
                        </m:d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.3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.4</m:t>
                    </m:r>
                  </m:oMath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7909" y="1071154"/>
                <a:ext cx="6400800" cy="1569660"/>
              </a:xfrm>
              <a:prstGeom prst="rect">
                <a:avLst/>
              </a:prstGeom>
              <a:blipFill>
                <a:blip r:embed="rId3"/>
                <a:stretch>
                  <a:fillRect l="-1429" t="-3113" b="-42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5538651" y="2532192"/>
            <a:ext cx="7968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227909" y="3046943"/>
                <a:ext cx="407561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−2.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3.4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=−2.12=−24</m:t>
                    </m:r>
                  </m:oMath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7909" y="3046943"/>
                <a:ext cx="4075612" cy="461665"/>
              </a:xfrm>
              <a:prstGeom prst="rect">
                <a:avLst/>
              </a:prstGeom>
              <a:blipFill>
                <a:blip r:embed="rId4"/>
                <a:stretch>
                  <a:fillRect l="-2242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466114" y="3046942"/>
                <a:ext cx="466344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b)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−2</m:t>
                            </m:r>
                          </m:e>
                        </m:d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.3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.4=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−6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.4=−24</m:t>
                    </m:r>
                  </m:oMath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6114" y="3046942"/>
                <a:ext cx="4663441" cy="461665"/>
              </a:xfrm>
              <a:prstGeom prst="rect">
                <a:avLst/>
              </a:prstGeom>
              <a:blipFill>
                <a:blip r:embed="rId5"/>
                <a:stretch>
                  <a:fillRect l="-2092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1227909" y="3577106"/>
            <a:ext cx="99408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 quả của hai phép tính trên bằng nhau.</a:t>
            </a:r>
          </a:p>
        </p:txBody>
      </p:sp>
      <p:sp>
        <p:nvSpPr>
          <p:cNvPr id="15" name="Cloud Callout 14"/>
          <p:cNvSpPr/>
          <p:nvPr/>
        </p:nvSpPr>
        <p:spPr>
          <a:xfrm>
            <a:off x="979714" y="4219303"/>
            <a:ext cx="4957354" cy="2094471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 em, phép nhân hai số nguyên có tính kết hợp giống phép nhân hai số tự nhiên không?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ounded Rectangle 15"/>
              <p:cNvSpPr/>
              <p:nvPr/>
            </p:nvSpPr>
            <p:spPr>
              <a:xfrm>
                <a:off x="6348548" y="4219303"/>
                <a:ext cx="4898571" cy="2285999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>
                  <a:spcAft>
                    <a:spcPts val="600"/>
                  </a:spcAft>
                </a:pPr>
                <a:r>
                  <a:rPr lang="en-US" sz="24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Phép nhân hai số nguyên có tính chất </a:t>
                </a:r>
                <a:r>
                  <a:rPr lang="en-US" sz="2400" i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kết hợp</a:t>
                </a:r>
                <a:r>
                  <a:rPr lang="en-US" sz="24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algn="ctr"/>
                <a:r>
                  <a:rPr lang="en-US" sz="24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Với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𝑐</m:t>
                    </m:r>
                    <m:r>
                      <a:rPr lang="en-US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∈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ℤ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: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d>
                      <m:dPr>
                        <m:ctrlP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.</m:t>
                        </m:r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</m:e>
                    </m:d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.</m:t>
                        </m:r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d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𝑐</m:t>
                    </m:r>
                  </m:oMath>
                </a14:m>
                <a:endParaRPr lang="en-US" sz="24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6" name="Rounded 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8548" y="4219303"/>
                <a:ext cx="4898571" cy="2285999"/>
              </a:xfrm>
              <a:prstGeom prst="round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44562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  <p:bldP spid="5" grpId="0"/>
      <p:bldP spid="12" grpId="0"/>
      <p:bldP spid="14" grpId="0"/>
      <p:bldP spid="15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267098" y="365760"/>
            <a:ext cx="8961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Tính chất của phép nhân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267098" y="827425"/>
                <a:ext cx="6400800" cy="15032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Thực hiện các phép tính sau và nhận xét kết quả: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US" sz="24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−2).37+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−2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.63</m:t>
                    </m:r>
                  </m:oMath>
                </a14:m>
                <a:endPara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−2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.(37+63)</m:t>
                    </m:r>
                  </m:oMath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7098" y="827425"/>
                <a:ext cx="6400800" cy="1503297"/>
              </a:xfrm>
              <a:prstGeom prst="rect">
                <a:avLst/>
              </a:prstGeom>
              <a:blipFill>
                <a:blip r:embed="rId3"/>
                <a:stretch>
                  <a:fillRect l="-1524" t="-3252" b="-89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5157653" y="2330722"/>
            <a:ext cx="7968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463040" y="2792387"/>
                <a:ext cx="4284618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−2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.37+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−2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.63</m:t>
                    </m:r>
                  </m:oMath>
                </a14:m>
                <a:endParaRPr lang="en-US" sz="24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−74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−126</m:t>
                          </m:r>
                        </m:e>
                      </m:d>
                    </m:oMath>
                  </m:oMathPara>
                </a14:m>
                <a:endParaRPr lang="en-US" sz="24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=−200</m:t>
                      </m:r>
                    </m:oMath>
                  </m:oMathPara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3040" y="2792387"/>
                <a:ext cx="4284618" cy="1754326"/>
              </a:xfrm>
              <a:prstGeom prst="rect">
                <a:avLst/>
              </a:prstGeom>
              <a:blipFill>
                <a:blip r:embed="rId4"/>
                <a:stretch>
                  <a:fillRect l="-21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161314" y="2792387"/>
                <a:ext cx="4284618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−2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.(37+63)</m:t>
                    </m:r>
                  </m:oMath>
                </a14:m>
                <a:endParaRPr lang="en-US" sz="24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−2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.100</m:t>
                      </m:r>
                    </m:oMath>
                  </m:oMathPara>
                </a14:m>
                <a:endParaRPr lang="en-US" sz="24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=−200</m:t>
                      </m:r>
                    </m:oMath>
                  </m:oMathPara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1314" y="2792387"/>
                <a:ext cx="4284618" cy="1754326"/>
              </a:xfrm>
              <a:prstGeom prst="rect">
                <a:avLst/>
              </a:prstGeom>
              <a:blipFill>
                <a:blip r:embed="rId5"/>
                <a:stretch>
                  <a:fillRect l="-22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/>
          <p:cNvSpPr txBox="1"/>
          <p:nvPr/>
        </p:nvSpPr>
        <p:spPr>
          <a:xfrm>
            <a:off x="1463040" y="4546713"/>
            <a:ext cx="5394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 quả của hai phép tính trên bằng nhau.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ounded Rectangle 21"/>
              <p:cNvSpPr/>
              <p:nvPr/>
            </p:nvSpPr>
            <p:spPr>
              <a:xfrm>
                <a:off x="1267098" y="5212080"/>
                <a:ext cx="9444445" cy="888274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Tính chất </a:t>
                </a:r>
                <a:r>
                  <a:rPr lang="en-US" sz="2400" i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phân phối </a:t>
                </a:r>
                <a:r>
                  <a:rPr lang="en-US" sz="24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 phép nhân đối với phép cộng:</a:t>
                </a:r>
              </a:p>
              <a:p>
                <a:pPr algn="ctr"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en-US" sz="24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ới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𝑐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∈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ℤ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: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d>
                      <m:dPr>
                        <m:ctrlP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</m:e>
                    </m:d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𝑐</m:t>
                    </m:r>
                  </m:oMath>
                </a14:m>
                <a:endParaRPr lang="en-US" sz="24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2" name="Rounded 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7098" y="5212080"/>
                <a:ext cx="9444445" cy="888274"/>
              </a:xfrm>
              <a:prstGeom prst="roundRect">
                <a:avLst/>
              </a:prstGeom>
              <a:blipFill>
                <a:blip r:embed="rId6"/>
                <a:stretch>
                  <a:fillRect t="-5405" b="-155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13780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  <p:bldP spid="3" grpId="0"/>
      <p:bldP spid="18" grpId="0"/>
      <p:bldP spid="20" grpId="0"/>
      <p:bldP spid="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1267098" y="365760"/>
            <a:ext cx="8961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Tính chất của phép nhân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267098" y="827425"/>
                <a:ext cx="8725989" cy="29252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3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Tương tự như phép nhân các số tự nhiên, phép nhân các số nguyên cũng có các tính chất:</a:t>
                </a:r>
              </a:p>
              <a:p>
                <a:pPr algn="just">
                  <a:lnSpc>
                    <a:spcPct val="130000"/>
                  </a:lnSpc>
                </a:pPr>
                <a:r>
                  <a:rPr lang="en-US" sz="2400" dirty="0" smtClean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+) Tính chất </a:t>
                </a:r>
                <a:r>
                  <a:rPr lang="en-US" sz="2400" i="1" dirty="0" smtClean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giao hoán</a:t>
                </a:r>
                <a:r>
                  <a:rPr lang="en-US" sz="2400" dirty="0" smtClean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Với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∈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ℤ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: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</m:oMath>
                </a14:m>
                <a:endParaRPr lang="en-US" sz="2400" dirty="0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30000"/>
                  </a:lnSpc>
                </a:pPr>
                <a:r>
                  <a:rPr lang="en-US" sz="2400" dirty="0" smtClean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+) Tính </a:t>
                </a:r>
                <a:r>
                  <a:rPr lang="en-US" sz="2400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chất </a:t>
                </a:r>
                <a:r>
                  <a:rPr lang="en-US" sz="2400" i="1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kết </a:t>
                </a:r>
                <a:r>
                  <a:rPr lang="en-US" sz="2400" i="1" dirty="0" smtClean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hợp</a:t>
                </a:r>
                <a:r>
                  <a:rPr lang="en-US" sz="2400" dirty="0" smtClean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Với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𝑐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∈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ℤ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: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d>
                      <m:dPr>
                        <m:ctrlPr>
                          <a:rPr lang="en-US" sz="2400" i="1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  <m:r>
                          <a:rPr lang="en-US" sz="2400" i="1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.</m:t>
                        </m:r>
                        <m:r>
                          <a:rPr lang="en-US" sz="2400" i="1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</m:e>
                    </m:d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en-US" sz="2400" i="1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  <m:r>
                          <a:rPr lang="en-US" sz="2400" i="1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.</m:t>
                        </m:r>
                        <m:r>
                          <a:rPr lang="en-US" sz="2400" i="1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d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𝑐</m:t>
                    </m:r>
                  </m:oMath>
                </a14:m>
                <a:endParaRPr lang="en-US" sz="2400" dirty="0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30000"/>
                  </a:lnSpc>
                </a:pPr>
                <a:r>
                  <a:rPr lang="en-US" sz="2400" dirty="0" smtClean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+) Tính </a:t>
                </a:r>
                <a:r>
                  <a:rPr lang="en-US" sz="2400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chất </a:t>
                </a:r>
                <a:r>
                  <a:rPr lang="en-US" sz="2400" i="1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phân phối </a:t>
                </a:r>
                <a:r>
                  <a:rPr lang="en-US" sz="2400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 phép nhân đối với phép cộng:</a:t>
                </a:r>
              </a:p>
              <a:p>
                <a:pPr algn="just">
                  <a:lnSpc>
                    <a:spcPct val="130000"/>
                  </a:lnSpc>
                </a:pPr>
                <a:r>
                  <a:rPr lang="en-US" sz="2400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Với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𝑐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∈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ℤ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: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d>
                      <m:dPr>
                        <m:ctrlPr>
                          <a:rPr lang="en-US" sz="2400" i="1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  <m:r>
                          <a:rPr lang="en-US" sz="2400" i="1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2400" i="1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</m:e>
                    </m:d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𝑐</m:t>
                    </m:r>
                  </m:oMath>
                </a14:m>
                <a:endParaRPr lang="en-US" sz="2400" dirty="0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7098" y="827425"/>
                <a:ext cx="8725989" cy="2925224"/>
              </a:xfrm>
              <a:prstGeom prst="rect">
                <a:avLst/>
              </a:prstGeom>
              <a:blipFill>
                <a:blip r:embed="rId3"/>
                <a:stretch>
                  <a:fillRect l="-1118" b="-39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Pentagon 7"/>
          <p:cNvSpPr/>
          <p:nvPr/>
        </p:nvSpPr>
        <p:spPr>
          <a:xfrm>
            <a:off x="1267098" y="4044497"/>
            <a:ext cx="4637313" cy="1815738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 nhân các số nguyên có tính phân phối đối với phép trừ không?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361612" y="4352201"/>
                <a:ext cx="4859383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600"/>
                  </a:spcBef>
                </a:pPr>
                <a:r>
                  <a:rPr lang="en-US" sz="24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Phép nhân các số nguyên có tính phân phối đối với phép trừ:</a:t>
                </a:r>
                <a:endParaRPr lang="en-US" sz="24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.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US" sz="2400" dirty="0" smtClean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1612" y="4352201"/>
                <a:ext cx="4859383" cy="1200329"/>
              </a:xfrm>
              <a:prstGeom prst="rect">
                <a:avLst/>
              </a:prstGeom>
              <a:blipFill>
                <a:blip r:embed="rId4"/>
                <a:stretch>
                  <a:fillRect l="-2008" t="-4061" r="-31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31887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 animBg="1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172891" y="365760"/>
            <a:ext cx="1554480" cy="6524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VÍ DỤ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397726" y="888980"/>
                <a:ext cx="9470571" cy="15327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3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Thực hiện phép tính bằng cách hợp lí:</a:t>
                </a:r>
              </a:p>
              <a:p>
                <a:pPr>
                  <a:lnSpc>
                    <a:spcPct val="13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−25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−17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.4</m:t>
                    </m:r>
                  </m:oMath>
                </a14:m>
                <a:endPara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3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−2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.(150+14)</m:t>
                    </m:r>
                  </m:oMath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7726" y="888980"/>
                <a:ext cx="9470571" cy="1532727"/>
              </a:xfrm>
              <a:prstGeom prst="rect">
                <a:avLst/>
              </a:prstGeom>
              <a:blipFill>
                <a:blip r:embed="rId3"/>
                <a:stretch>
                  <a:fillRect l="-965" b="-55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5445037" y="2087962"/>
            <a:ext cx="796833" cy="5724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476103" y="2612529"/>
                <a:ext cx="3696788" cy="15327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3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−25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−17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.4</m:t>
                    </m:r>
                  </m:oMath>
                </a14:m>
                <a:endParaRPr lang="en-US" sz="24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3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−25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.4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.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−17</m:t>
                          </m:r>
                        </m:e>
                      </m:d>
                    </m:oMath>
                  </m:oMathPara>
                </a14:m>
                <a:endParaRPr lang="en-US" sz="24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3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=−100.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−17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=1700</m:t>
                      </m:r>
                    </m:oMath>
                  </m:oMathPara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6103" y="2612529"/>
                <a:ext cx="3696788" cy="1532727"/>
              </a:xfrm>
              <a:prstGeom prst="rect">
                <a:avLst/>
              </a:prstGeom>
              <a:blipFill>
                <a:blip r:embed="rId4"/>
                <a:stretch>
                  <a:fillRect l="-24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514016" y="2612528"/>
                <a:ext cx="4161608" cy="15327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3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−2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150+14</m:t>
                        </m:r>
                      </m:e>
                    </m:d>
                  </m:oMath>
                </a14:m>
                <a:endParaRPr lang="en-US" sz="24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3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−2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.150+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−2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.14</m:t>
                      </m:r>
                    </m:oMath>
                  </m:oMathPara>
                </a14:m>
                <a:endParaRPr lang="en-US" sz="24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3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=−300+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−28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=−328</m:t>
                      </m:r>
                    </m:oMath>
                  </m:oMathPara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4016" y="2612528"/>
                <a:ext cx="4161608" cy="1532727"/>
              </a:xfrm>
              <a:prstGeom prst="rect">
                <a:avLst/>
              </a:prstGeom>
              <a:blipFill>
                <a:blip r:embed="rId5"/>
                <a:stretch>
                  <a:fillRect l="-23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ounded Rectangle 11"/>
              <p:cNvSpPr/>
              <p:nvPr/>
            </p:nvSpPr>
            <p:spPr>
              <a:xfrm>
                <a:off x="1397726" y="4336075"/>
                <a:ext cx="3553097" cy="2234542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just">
                  <a:lnSpc>
                    <a:spcPct val="13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Dùng tính chất giao hoán đổi chỗ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−17</m:t>
                        </m:r>
                      </m:e>
                    </m:d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và 4.</a:t>
                </a:r>
              </a:p>
              <a:p>
                <a:pPr algn="just">
                  <a:lnSpc>
                    <a:spcPct val="13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Dùng tính chất kết hợp nhóm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(−25)</m:t>
                    </m:r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và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4</m:t>
                    </m:r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Rounded 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7726" y="4336075"/>
                <a:ext cx="3553097" cy="2234542"/>
              </a:xfrm>
              <a:prstGeom prst="round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ounded Rectangle 13"/>
          <p:cNvSpPr/>
          <p:nvPr/>
        </p:nvSpPr>
        <p:spPr>
          <a:xfrm>
            <a:off x="6514016" y="4336075"/>
            <a:ext cx="3553097" cy="223454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30000"/>
              </a:lnSpc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Dùng tính chất phân phối của phép nhân đối với phép cộng.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Cloud Callout 12"/>
          <p:cNvSpPr/>
          <p:nvPr/>
        </p:nvSpPr>
        <p:spPr>
          <a:xfrm>
            <a:off x="7315200" y="235131"/>
            <a:ext cx="4519749" cy="2037806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 tính chất nào? Và dùng như thế nào?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0130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9" grpId="0"/>
      <p:bldP spid="5" grpId="0"/>
      <p:bldP spid="8" grpId="0"/>
      <p:bldP spid="12" grpId="0" animBg="1"/>
      <p:bldP spid="14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781006" y="365760"/>
            <a:ext cx="2586446" cy="5965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064623" y="888980"/>
                <a:ext cx="10019211" cy="14848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3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a) Tính giá trị của tích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𝑃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=3.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−4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.5.(−6)</m:t>
                    </m:r>
                  </m:oMath>
                </a14:m>
                <a:endPara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3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Tích </a:t>
                </a:r>
                <a:r>
                  <a:rPr lang="en-US" sz="24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sẽ thay đổi như thế nào nếu đổi dấu tất cả các thừa số của </a:t>
                </a:r>
                <a:r>
                  <a:rPr lang="en-US" sz="24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>
                  <a:lnSpc>
                    <a:spcPct val="13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b) Tính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4.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−39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−4.(−14)</m:t>
                    </m:r>
                  </m:oMath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4623" y="888980"/>
                <a:ext cx="10019211" cy="1484830"/>
              </a:xfrm>
              <a:prstGeom prst="rect">
                <a:avLst/>
              </a:prstGeom>
              <a:blipFill>
                <a:blip r:embed="rId3"/>
                <a:stretch>
                  <a:fillRect l="-974" b="-90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5379722" y="2373810"/>
            <a:ext cx="796833" cy="5245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064623" y="3008324"/>
                <a:ext cx="9895114" cy="5245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3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𝑃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=3.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−4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.5.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−6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3.</m:t>
                        </m:r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−6</m:t>
                            </m:r>
                          </m:e>
                        </m:d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−4.5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=−18.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−20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=360</m:t>
                    </m:r>
                  </m:oMath>
                </a14:m>
                <a:endPara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4623" y="3008324"/>
                <a:ext cx="9895114" cy="524567"/>
              </a:xfrm>
              <a:prstGeom prst="rect">
                <a:avLst/>
              </a:prstGeom>
              <a:blipFill>
                <a:blip r:embed="rId4"/>
                <a:stretch>
                  <a:fillRect l="-986" b="-252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064623" y="5139032"/>
                <a:ext cx="7785463" cy="10046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3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4.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−39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−4.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−14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=4.</m:t>
                    </m:r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−39</m:t>
                            </m:r>
                          </m:e>
                        </m:d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−14</m:t>
                            </m:r>
                          </m:e>
                        </m:d>
                      </m:e>
                    </m:d>
                  </m:oMath>
                </a14:m>
                <a:endParaRPr lang="en-US" sz="24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3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		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=4.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−25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=−100</m:t>
                    </m:r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4623" y="5139032"/>
                <a:ext cx="7785463" cy="1004699"/>
              </a:xfrm>
              <a:prstGeom prst="rect">
                <a:avLst/>
              </a:prstGeom>
              <a:blipFill>
                <a:blip r:embed="rId5"/>
                <a:stretch>
                  <a:fillRect l="-12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064623" y="3593546"/>
                <a:ext cx="8281851" cy="14848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30000"/>
                  </a:lnSpc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Nếu đổi dấu tất cả các thừa số của </a:t>
                </a:r>
                <a:r>
                  <a:rPr 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ta được:</a:t>
                </a:r>
              </a:p>
              <a:p>
                <a:pPr>
                  <a:lnSpc>
                    <a:spcPct val="13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𝑃</m:t>
                      </m:r>
                      <m:r>
                        <a:rPr lang="en-US" sz="24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−3</m:t>
                          </m:r>
                        </m:e>
                      </m:d>
                      <m:r>
                        <a:rPr lang="en-US" sz="24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.4.</m:t>
                      </m:r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−5</m:t>
                          </m:r>
                        </m:e>
                      </m:d>
                      <m:r>
                        <a:rPr lang="en-US" sz="24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.6=360</m:t>
                      </m:r>
                    </m:oMath>
                  </m:oMathPara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30000"/>
                  </a:lnSpc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Giá trị của tích </a:t>
                </a:r>
                <a:r>
                  <a:rPr 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vẫn không thay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đổi</a:t>
                </a: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4623" y="3593546"/>
                <a:ext cx="8281851" cy="1484830"/>
              </a:xfrm>
              <a:prstGeom prst="rect">
                <a:avLst/>
              </a:prstGeom>
              <a:blipFill>
                <a:blip r:embed="rId6"/>
                <a:stretch>
                  <a:fillRect l="-1178" b="-86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19055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  <p:bldP spid="10" grpId="0"/>
      <p:bldP spid="12" grpId="0"/>
      <p:bldP spid="13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6278882" y="310904"/>
                <a:ext cx="5277395" cy="15327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30000"/>
                  </a:lnSpc>
                </a:pPr>
                <a:r>
                  <a:rPr lang="en-US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Bài 3.37: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Tính bằng cách hợp lí:</a:t>
                </a:r>
              </a:p>
              <a:p>
                <a:pPr>
                  <a:lnSpc>
                    <a:spcPct val="13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−8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.72+8.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−19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−(−8)</m:t>
                    </m:r>
                  </m:oMath>
                </a14:m>
                <a:endPara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3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−27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.1011−27.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−12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+27.(−1)</m:t>
                    </m:r>
                  </m:oMath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8882" y="310904"/>
                <a:ext cx="5277395" cy="1532727"/>
              </a:xfrm>
              <a:prstGeom prst="rect">
                <a:avLst/>
              </a:prstGeom>
              <a:blipFill>
                <a:blip r:embed="rId3"/>
                <a:stretch>
                  <a:fillRect l="-1732" b="-55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012373" y="310905"/>
                <a:ext cx="4872446" cy="14848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30000"/>
                  </a:lnSpc>
                </a:pPr>
                <a:r>
                  <a:rPr lang="en-US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Bài 3.35: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Tính bằng cách hợp lí:</a:t>
                </a:r>
              </a:p>
              <a:p>
                <a:pPr>
                  <a:lnSpc>
                    <a:spcPct val="13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4.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1930+2019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+4.(−2019)</m:t>
                    </m:r>
                  </m:oMath>
                </a14:m>
                <a:endPara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3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−3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−17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+3.(120−17)</m:t>
                    </m:r>
                  </m:oMath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2373" y="310905"/>
                <a:ext cx="4872446" cy="1484830"/>
              </a:xfrm>
              <a:prstGeom prst="rect">
                <a:avLst/>
              </a:prstGeom>
              <a:blipFill>
                <a:blip r:embed="rId4"/>
                <a:stretch>
                  <a:fillRect l="-1877" b="-86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Connector 13"/>
          <p:cNvCxnSpPr/>
          <p:nvPr/>
        </p:nvCxnSpPr>
        <p:spPr>
          <a:xfrm>
            <a:off x="5991498" y="648787"/>
            <a:ext cx="0" cy="588264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014549" y="2249034"/>
                <a:ext cx="4689566" cy="24929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3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4.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1930+2019</m:t>
                        </m:r>
                      </m:e>
                    </m:d>
                    <m:r>
                      <a:rPr lang="en-US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+4.(−2019)</m:t>
                    </m:r>
                  </m:oMath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3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=4.1930+4.2019+4.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−2019</m:t>
                          </m:r>
                        </m:e>
                      </m:d>
                    </m:oMath>
                  </m:oMathPara>
                </a14:m>
                <a:endParaRPr lang="en-US" sz="24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3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4.2019+4.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−2019</m:t>
                              </m:r>
                            </m:e>
                          </m:d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+4.1930</m:t>
                      </m:r>
                    </m:oMath>
                  </m:oMathPara>
                </a14:m>
                <a:endParaRPr lang="en-US" sz="24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3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=4.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2019+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−2019</m:t>
                              </m:r>
                            </m:e>
                          </m:d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+4.1930</m:t>
                      </m:r>
                    </m:oMath>
                  </m:oMathPara>
                </a14:m>
                <a:endPara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3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=4.0+4.1930</m:t>
                      </m:r>
                      <m:r>
                        <a:rPr lang="en-US" sz="24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=7720</m:t>
                      </m:r>
                    </m:oMath>
                  </m:oMathPara>
                </a14:m>
                <a:endParaRPr lang="en-US" sz="24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4549" y="2249034"/>
                <a:ext cx="4689566" cy="2492990"/>
              </a:xfrm>
              <a:prstGeom prst="rect">
                <a:avLst/>
              </a:prstGeom>
              <a:blipFill>
                <a:blip r:embed="rId5"/>
                <a:stretch>
                  <a:fillRect l="-19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2865121" y="1784440"/>
            <a:ext cx="796833" cy="5245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249196" y="1849116"/>
            <a:ext cx="796833" cy="5724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012373" y="4663441"/>
                <a:ext cx="4663440" cy="20017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3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−3</m:t>
                        </m:r>
                      </m:e>
                    </m:d>
                    <m:r>
                      <a:rPr lang="en-US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−17</m:t>
                        </m:r>
                      </m:e>
                    </m:d>
                    <m:r>
                      <a:rPr lang="en-US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+3.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120−17</m:t>
                        </m:r>
                      </m:e>
                    </m:d>
                  </m:oMath>
                </a14:m>
                <a:endParaRPr lang="en-US" sz="2400" i="1" dirty="0" smtClean="0">
                  <a:latin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3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−3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.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−17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+3.120−3.17=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−3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.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−17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−3.17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+3.120</m:t>
                      </m:r>
                    </m:oMath>
                  </m:oMathPara>
                </a14:m>
                <a:endParaRPr lang="en-US" sz="24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3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3.17−3.17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+3.120=360</m:t>
                      </m:r>
                    </m:oMath>
                  </m:oMathPara>
                </a14:m>
                <a:endPara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2373" y="4663441"/>
                <a:ext cx="4663440" cy="2001766"/>
              </a:xfrm>
              <a:prstGeom prst="rect">
                <a:avLst/>
              </a:prstGeom>
              <a:blipFill>
                <a:blip r:embed="rId6"/>
                <a:stretch>
                  <a:fillRect l="-19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6278882" y="2373682"/>
                <a:ext cx="4689566" cy="20128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3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−8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.72</m:t>
                    </m:r>
                    <m:r>
                      <a:rPr lang="en-US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8</m:t>
                    </m:r>
                    <m:r>
                      <a:rPr lang="en-US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−19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−(−8)</m:t>
                    </m:r>
                  </m:oMath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3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−8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.72+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−8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.19−(−8)</m:t>
                      </m:r>
                    </m:oMath>
                  </m:oMathPara>
                </a14:m>
                <a:endParaRPr lang="en-US" sz="2400" b="0" i="1" dirty="0" smtClean="0">
                  <a:latin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3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−8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.(72+19−1)</m:t>
                      </m:r>
                    </m:oMath>
                  </m:oMathPara>
                </a14:m>
                <a:endParaRPr lang="en-US" sz="24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3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−8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.90=−720</m:t>
                      </m:r>
                    </m:oMath>
                  </m:oMathPara>
                </a14:m>
                <a:endParaRPr lang="en-US" sz="24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8882" y="2373682"/>
                <a:ext cx="4689566" cy="2012859"/>
              </a:xfrm>
              <a:prstGeom prst="rect">
                <a:avLst/>
              </a:prstGeom>
              <a:blipFill>
                <a:blip r:embed="rId7"/>
                <a:stretch>
                  <a:fillRect l="-19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6278881" y="4375409"/>
                <a:ext cx="5277395" cy="20128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3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−27</m:t>
                        </m:r>
                      </m:e>
                    </m:d>
                    <m:r>
                      <a:rPr lang="en-US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1011−27.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+27.(−1)</m:t>
                    </m:r>
                  </m:oMath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3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−27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.1011−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−27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.12+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−27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.1</m:t>
                      </m:r>
                    </m:oMath>
                  </m:oMathPara>
                </a14:m>
                <a:endParaRPr lang="en-US" sz="24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3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−27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.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1011−12+1</m:t>
                          </m:r>
                        </m:e>
                      </m:d>
                    </m:oMath>
                  </m:oMathPara>
                </a14:m>
                <a:endParaRPr lang="en-US" sz="24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3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−27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.1000=−27000</m:t>
                      </m:r>
                    </m:oMath>
                  </m:oMathPara>
                </a14:m>
                <a:endPara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8881" y="4375409"/>
                <a:ext cx="5277395" cy="2012859"/>
              </a:xfrm>
              <a:prstGeom prst="rect">
                <a:avLst/>
              </a:prstGeom>
              <a:blipFill>
                <a:blip r:embed="rId8"/>
                <a:stretch>
                  <a:fillRect l="-17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43998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15" grpId="0"/>
      <p:bldP spid="16" grpId="0"/>
      <p:bldP spid="17" grpId="0"/>
      <p:bldP spid="18" grpId="0"/>
      <p:bldP spid="19" grpId="0"/>
      <p:bldP spid="2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348</TotalTime>
  <Words>682</Words>
  <Application>Microsoft Office PowerPoint</Application>
  <PresentationFormat>Widescreen</PresentationFormat>
  <Paragraphs>192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Times New Roman</vt:lpstr>
      <vt:lpstr>Office Theme</vt:lpstr>
      <vt:lpstr>PowerPoint Presentation</vt:lpstr>
      <vt:lpstr>Tiết 38 PHÉP NHÂN HAI SỐ NGUYÊN (Tiết 2)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 R 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Tiết 37 + 38 PHÉP NHÂN HAI SỐ NGUYÊN</dc:title>
  <dc:creator>Windows User</dc:creator>
  <cp:lastModifiedBy>Windows User</cp:lastModifiedBy>
  <cp:revision>40</cp:revision>
  <dcterms:created xsi:type="dcterms:W3CDTF">2021-08-16T02:40:31Z</dcterms:created>
  <dcterms:modified xsi:type="dcterms:W3CDTF">2021-08-17T13:59:04Z</dcterms:modified>
</cp:coreProperties>
</file>